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Amatic SC"/>
      <p:regular r:id="rId22"/>
      <p:bold r:id="rId23"/>
    </p:embeddedFont>
    <p:embeddedFont>
      <p:font typeface="Coming Soon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7FC08A6-6685-44DE-B445-38020B201719}">
  <a:tblStyle styleId="{B7FC08A6-6685-44DE-B445-38020B20171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AmaticSC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24" Type="http://schemas.openxmlformats.org/officeDocument/2006/relationships/font" Target="fonts/ComingSoon-regular.fntdata"/><Relationship Id="rId12" Type="http://schemas.openxmlformats.org/officeDocument/2006/relationships/slide" Target="slides/slide7.xml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Todas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KATH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TODAS - KATH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ca"/>
              <a:t>Todas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CAELYN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ca"/>
              <a:t>CAELYN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/>
              <a:t>MARJO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ca"/>
              <a:t>MARJO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RICA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ca"/>
              <a:t>RICA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KATH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ca"/>
              <a:t>KATH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 sz="4200"/>
            </a:lvl1pPr>
            <a:lvl2pPr lvl="1">
              <a:spcBef>
                <a:spcPts val="0"/>
              </a:spcBef>
              <a:buSzPts val="4200"/>
              <a:buNone/>
              <a:defRPr sz="4200"/>
            </a:lvl2pPr>
            <a:lvl3pPr lvl="2">
              <a:spcBef>
                <a:spcPts val="0"/>
              </a:spcBef>
              <a:buSzPts val="4200"/>
              <a:buNone/>
              <a:defRPr sz="4200"/>
            </a:lvl3pPr>
            <a:lvl4pPr lvl="3">
              <a:spcBef>
                <a:spcPts val="0"/>
              </a:spcBef>
              <a:buSzPts val="4200"/>
              <a:buNone/>
              <a:defRPr sz="4200"/>
            </a:lvl4pPr>
            <a:lvl5pPr lvl="4">
              <a:spcBef>
                <a:spcPts val="0"/>
              </a:spcBef>
              <a:buSzPts val="4200"/>
              <a:buNone/>
              <a:defRPr sz="4200"/>
            </a:lvl5pPr>
            <a:lvl6pPr lvl="5">
              <a:spcBef>
                <a:spcPts val="0"/>
              </a:spcBef>
              <a:buSzPts val="4200"/>
              <a:buNone/>
              <a:defRPr sz="4200"/>
            </a:lvl6pPr>
            <a:lvl7pPr lvl="6">
              <a:spcBef>
                <a:spcPts val="0"/>
              </a:spcBef>
              <a:buSzPts val="4200"/>
              <a:buNone/>
              <a:defRPr sz="4200"/>
            </a:lvl7pPr>
            <a:lvl8pPr lvl="7">
              <a:spcBef>
                <a:spcPts val="0"/>
              </a:spcBef>
              <a:buSzPts val="4200"/>
              <a:buNone/>
              <a:defRPr sz="4200"/>
            </a:lvl8pPr>
            <a:lvl9pPr lvl="8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None/>
              <a:defRPr sz="1800"/>
            </a:lvl1pPr>
            <a:lvl2pPr lvl="1">
              <a:spcBef>
                <a:spcPts val="0"/>
              </a:spcBef>
              <a:buSzPts val="1800"/>
              <a:buNone/>
              <a:defRPr sz="1800"/>
            </a:lvl2pPr>
            <a:lvl3pPr lvl="2">
              <a:spcBef>
                <a:spcPts val="0"/>
              </a:spcBef>
              <a:buSzPts val="1800"/>
              <a:buNone/>
              <a:defRPr sz="1800"/>
            </a:lvl3pPr>
            <a:lvl4pPr lvl="3">
              <a:spcBef>
                <a:spcPts val="0"/>
              </a:spcBef>
              <a:buSzPts val="1800"/>
              <a:buNone/>
              <a:defRPr sz="1800"/>
            </a:lvl4pPr>
            <a:lvl5pPr lvl="4">
              <a:spcBef>
                <a:spcPts val="0"/>
              </a:spcBef>
              <a:buSzPts val="1800"/>
              <a:buNone/>
              <a:defRPr sz="1800"/>
            </a:lvl5pPr>
            <a:lvl6pPr lvl="5">
              <a:spcBef>
                <a:spcPts val="0"/>
              </a:spcBef>
              <a:buSzPts val="1800"/>
              <a:buNone/>
              <a:defRPr sz="1800"/>
            </a:lvl6pPr>
            <a:lvl7pPr lvl="6">
              <a:spcBef>
                <a:spcPts val="0"/>
              </a:spcBef>
              <a:buSzPts val="1800"/>
              <a:buNone/>
              <a:defRPr sz="1800"/>
            </a:lvl7pPr>
            <a:lvl8pPr lvl="7">
              <a:spcBef>
                <a:spcPts val="0"/>
              </a:spcBef>
              <a:buSzPts val="1800"/>
              <a:buNone/>
              <a:defRPr sz="1800"/>
            </a:lvl8pPr>
            <a:lvl9pPr lvl="8">
              <a:spcBef>
                <a:spcPts val="0"/>
              </a:spcBef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6000"/>
              <a:buNone/>
              <a:defRPr sz="6000"/>
            </a:lvl1pPr>
            <a:lvl2pPr lvl="1">
              <a:spcBef>
                <a:spcPts val="0"/>
              </a:spcBef>
              <a:buSzPts val="6000"/>
              <a:buNone/>
              <a:defRPr sz="6000"/>
            </a:lvl2pPr>
            <a:lvl3pPr lvl="2">
              <a:spcBef>
                <a:spcPts val="0"/>
              </a:spcBef>
              <a:buSzPts val="6000"/>
              <a:buNone/>
              <a:defRPr sz="6000"/>
            </a:lvl3pPr>
            <a:lvl4pPr lvl="3">
              <a:spcBef>
                <a:spcPts val="0"/>
              </a:spcBef>
              <a:buSzPts val="6000"/>
              <a:buNone/>
              <a:defRPr sz="6000"/>
            </a:lvl4pPr>
            <a:lvl5pPr lvl="4">
              <a:spcBef>
                <a:spcPts val="0"/>
              </a:spcBef>
              <a:buSzPts val="6000"/>
              <a:buNone/>
              <a:defRPr sz="6000"/>
            </a:lvl5pPr>
            <a:lvl6pPr lvl="5">
              <a:spcBef>
                <a:spcPts val="0"/>
              </a:spcBef>
              <a:buSzPts val="6000"/>
              <a:buNone/>
              <a:defRPr sz="6000"/>
            </a:lvl6pPr>
            <a:lvl7pPr lvl="6">
              <a:spcBef>
                <a:spcPts val="0"/>
              </a:spcBef>
              <a:buSzPts val="6000"/>
              <a:buNone/>
              <a:defRPr sz="6000"/>
            </a:lvl7pPr>
            <a:lvl8pPr lvl="7">
              <a:spcBef>
                <a:spcPts val="0"/>
              </a:spcBef>
              <a:buSzPts val="6000"/>
              <a:buNone/>
              <a:defRPr sz="6000"/>
            </a:lvl8pPr>
            <a:lvl9pPr lvl="8">
              <a:spcBef>
                <a:spcPts val="0"/>
              </a:spcBef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28.gif"/><Relationship Id="rId5" Type="http://schemas.openxmlformats.org/officeDocument/2006/relationships/image" Target="../media/image29.png"/><Relationship Id="rId6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11" Type="http://schemas.openxmlformats.org/officeDocument/2006/relationships/image" Target="../media/image32.png"/><Relationship Id="rId10" Type="http://schemas.openxmlformats.org/officeDocument/2006/relationships/image" Target="../media/image25.png"/><Relationship Id="rId12" Type="http://schemas.openxmlformats.org/officeDocument/2006/relationships/image" Target="../media/image18.png"/><Relationship Id="rId9" Type="http://schemas.openxmlformats.org/officeDocument/2006/relationships/image" Target="../media/image35.png"/><Relationship Id="rId5" Type="http://schemas.openxmlformats.org/officeDocument/2006/relationships/image" Target="../media/image14.png"/><Relationship Id="rId6" Type="http://schemas.openxmlformats.org/officeDocument/2006/relationships/image" Target="../media/image37.png"/><Relationship Id="rId7" Type="http://schemas.openxmlformats.org/officeDocument/2006/relationships/image" Target="../media/image26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50" y="0"/>
            <a:ext cx="9144000" cy="1048800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ca" sz="6000">
                <a:latin typeface="Amatic SC"/>
                <a:ea typeface="Amatic SC"/>
                <a:cs typeface="Amatic SC"/>
                <a:sym typeface="Amatic SC"/>
              </a:rPr>
              <a:t>E N Q U E S T A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750" y="946351"/>
            <a:ext cx="2425175" cy="24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9575" y="1073497"/>
            <a:ext cx="1937638" cy="193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975" y="2160125"/>
            <a:ext cx="2203174" cy="220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7225" y="1880175"/>
            <a:ext cx="2425175" cy="24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" type="subTitle"/>
          </p:nvPr>
        </p:nvSpPr>
        <p:spPr>
          <a:xfrm>
            <a:off x="210750" y="4305350"/>
            <a:ext cx="6091800" cy="780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ca" sz="2400">
                <a:latin typeface="Amatic SC"/>
                <a:ea typeface="Amatic SC"/>
                <a:cs typeface="Amatic SC"/>
                <a:sym typeface="Amatic SC"/>
              </a:rPr>
              <a:t>Kathleen Amano, Marjo Rapisura, Rica Villegas i Caelyn Garcia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ca" sz="2400">
                <a:latin typeface="Amatic SC"/>
                <a:ea typeface="Amatic SC"/>
                <a:cs typeface="Amatic SC"/>
                <a:sym typeface="Amatic SC"/>
              </a:rPr>
              <a:t>3ESO A			</a:t>
            </a:r>
            <a:r>
              <a:rPr b="1" lang="ca" sz="2400">
                <a:latin typeface="Amatic SC"/>
                <a:ea typeface="Amatic SC"/>
                <a:cs typeface="Amatic SC"/>
                <a:sym typeface="Amatic SC"/>
              </a:rPr>
              <a:t>Data:20/11/2017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6416175" y="4449600"/>
            <a:ext cx="21066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ca"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matemàtiques g-1	Professora: Rosa Martínez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0" y="-71550"/>
            <a:ext cx="91440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ca" sz="4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RESULTATS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38" y="723125"/>
            <a:ext cx="7536524" cy="43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0" y="101200"/>
            <a:ext cx="91440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i="1" lang="ca" sz="6000" u="sng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rPr>
              <a:t>C O N C L U S I Ó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800" y="1114000"/>
            <a:ext cx="5268400" cy="39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 b="0" l="3558" r="0" t="0"/>
          <a:stretch/>
        </p:blipFill>
        <p:spPr>
          <a:xfrm>
            <a:off x="5469475" y="2286000"/>
            <a:ext cx="36745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6">
            <a:alphaModFix/>
          </a:blip>
          <a:srcRect b="5613" l="10076" r="8991" t="2811"/>
          <a:stretch/>
        </p:blipFill>
        <p:spPr>
          <a:xfrm rot="-561519">
            <a:off x="367400" y="1361200"/>
            <a:ext cx="3267173" cy="277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ctrTitle"/>
          </p:nvPr>
        </p:nvSpPr>
        <p:spPr>
          <a:xfrm>
            <a:off x="50" y="0"/>
            <a:ext cx="9144000" cy="1048800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ca" sz="6000">
                <a:latin typeface="Amatic SC"/>
                <a:ea typeface="Amatic SC"/>
                <a:cs typeface="Amatic SC"/>
                <a:sym typeface="Amatic SC"/>
              </a:rPr>
              <a:t>E N Q U E S T A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750" y="946351"/>
            <a:ext cx="2425175" cy="24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9575" y="1073497"/>
            <a:ext cx="1937638" cy="193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975" y="2160125"/>
            <a:ext cx="2203174" cy="220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7225" y="1880175"/>
            <a:ext cx="2425175" cy="24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idx="1" type="subTitle"/>
          </p:nvPr>
        </p:nvSpPr>
        <p:spPr>
          <a:xfrm>
            <a:off x="210750" y="4305350"/>
            <a:ext cx="6091800" cy="780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ca" sz="2400">
                <a:latin typeface="Amatic SC"/>
                <a:ea typeface="Amatic SC"/>
                <a:cs typeface="Amatic SC"/>
                <a:sym typeface="Amatic SC"/>
              </a:rPr>
              <a:t>Kathleen Amano, Marjo Rapisura, Rica Villegas i Caelyn Garcia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ca" sz="2400">
                <a:latin typeface="Amatic SC"/>
                <a:ea typeface="Amatic SC"/>
                <a:cs typeface="Amatic SC"/>
                <a:sym typeface="Amatic SC"/>
              </a:rPr>
              <a:t>3ESO A			Data:20/11/2017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416175" y="4449600"/>
            <a:ext cx="21066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ca"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matemàtiques g-1	Professora: Rosa Martínez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60950" y="18000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ca" sz="6000">
                <a:latin typeface="Amatic SC"/>
                <a:ea typeface="Amatic SC"/>
                <a:cs typeface="Amatic SC"/>
                <a:sym typeface="Amatic SC"/>
              </a:rPr>
              <a:t>Í </a:t>
            </a:r>
            <a:r>
              <a:rPr b="1" lang="ca" sz="6000">
                <a:latin typeface="Amatic SC"/>
                <a:ea typeface="Amatic SC"/>
                <a:cs typeface="Amatic SC"/>
                <a:sym typeface="Amatic SC"/>
              </a:rPr>
              <a:t>N D E X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013850" y="1258425"/>
            <a:ext cx="76692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ng Soon"/>
              <a:buChar char="●"/>
            </a:pPr>
            <a:r>
              <a:rPr b="1" lang="ca" sz="20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TEMA DE L’ENQUESTA ______________________ 3</a:t>
            </a: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ng Soon"/>
              <a:buChar char="●"/>
            </a:pPr>
            <a:r>
              <a:rPr b="1" lang="ca" sz="20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POBLACIÓ ______________________________ 4</a:t>
            </a: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ng Soon"/>
              <a:buChar char="●"/>
            </a:pPr>
            <a:r>
              <a:rPr b="1" lang="ca" sz="20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MOSTRES ______________________________ 5</a:t>
            </a: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ng Soon"/>
              <a:buChar char="●"/>
            </a:pPr>
            <a:r>
              <a:rPr b="1" lang="ca" sz="20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TAULA DE FREQÜÈNCIES ____________________ 6</a:t>
            </a: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ng Soon"/>
              <a:buChar char="●"/>
            </a:pPr>
            <a:r>
              <a:rPr b="1" lang="ca" sz="20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PARÀMETRES DE CENTRALITZACIÓ _____________ 7</a:t>
            </a: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ng Soon"/>
              <a:buChar char="●"/>
            </a:pPr>
            <a:r>
              <a:rPr b="1" lang="ca" sz="20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GRÀFIQUES _____________________________ 8</a:t>
            </a:r>
          </a:p>
          <a:p>
            <a:pPr indent="-355600" lvl="0" marL="457200" algn="just">
              <a:spcBef>
                <a:spcPts val="0"/>
              </a:spcBef>
              <a:buClr>
                <a:srgbClr val="FFFFFF"/>
              </a:buClr>
              <a:buSzPts val="2000"/>
              <a:buFont typeface="Coming Soon"/>
              <a:buChar char="●"/>
            </a:pPr>
            <a:r>
              <a:rPr b="1" lang="ca" sz="20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CONCLUSIÓ _____________________________ 11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 b="0" l="0" r="2286" t="2372"/>
          <a:stretch/>
        </p:blipFill>
        <p:spPr>
          <a:xfrm>
            <a:off x="0" y="3471775"/>
            <a:ext cx="2230876" cy="16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86275" y="52225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TEMA ESCOLLIT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25956" l="-2040" r="0" t="15869"/>
          <a:stretch/>
        </p:blipFill>
        <p:spPr>
          <a:xfrm>
            <a:off x="3702263" y="3492225"/>
            <a:ext cx="1919525" cy="14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 b="4777" l="6546" r="4627" t="7403"/>
          <a:stretch/>
        </p:blipFill>
        <p:spPr>
          <a:xfrm>
            <a:off x="152550" y="2889300"/>
            <a:ext cx="2757175" cy="16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4350" y="2955724"/>
            <a:ext cx="2590226" cy="20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518175" y="2166300"/>
            <a:ext cx="34407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i="1" lang="ca" sz="4800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rPr>
              <a:t>P E R   Q U È?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67264">
            <a:off x="2126321" y="1969916"/>
            <a:ext cx="453741" cy="67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 rot="-1050447">
            <a:off x="3197611" y="3106013"/>
            <a:ext cx="558002" cy="82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735039">
            <a:off x="5923746" y="906742"/>
            <a:ext cx="602855" cy="89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19590">
            <a:off x="5792017" y="3181609"/>
            <a:ext cx="452108" cy="6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567193">
            <a:off x="2785079" y="803420"/>
            <a:ext cx="408294" cy="60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35073">
            <a:off x="6728074" y="1972986"/>
            <a:ext cx="449559" cy="66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-319583">
            <a:off x="4403518" y="1170330"/>
            <a:ext cx="421314" cy="62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178650" y="501300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POBLACIÓ DIRIGIDA</a:t>
            </a:r>
          </a:p>
        </p:txBody>
      </p:sp>
      <p:grpSp>
        <p:nvGrpSpPr>
          <p:cNvPr id="102" name="Shape 102"/>
          <p:cNvGrpSpPr/>
          <p:nvPr/>
        </p:nvGrpSpPr>
        <p:grpSpPr>
          <a:xfrm>
            <a:off x="5472447" y="23925"/>
            <a:ext cx="1793452" cy="1662651"/>
            <a:chOff x="5986847" y="0"/>
            <a:chExt cx="1793452" cy="1662651"/>
          </a:xfrm>
        </p:grpSpPr>
        <p:pic>
          <p:nvPicPr>
            <p:cNvPr id="103" name="Shape 10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93575" y="487400"/>
              <a:ext cx="383749" cy="1175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Shape 1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35475" y="44750"/>
              <a:ext cx="808950" cy="161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Shape 10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226232">
              <a:off x="7388730" y="236574"/>
              <a:ext cx="176636" cy="261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Shape 10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 rot="2700000">
              <a:off x="7366762" y="1177550"/>
              <a:ext cx="220576" cy="327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Shape 10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2567298">
              <a:off x="6189250" y="41948"/>
              <a:ext cx="294801" cy="437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Shape 108"/>
            <p:cNvPicPr preferRelativeResize="0"/>
            <p:nvPr/>
          </p:nvPicPr>
          <p:blipFill>
            <a:blip r:embed="rId9">
              <a:alphaModFix amt="75000"/>
            </a:blip>
            <a:stretch>
              <a:fillRect/>
            </a:stretch>
          </p:blipFill>
          <p:spPr>
            <a:xfrm flipH="1" rot="-2370902">
              <a:off x="6059228" y="703589"/>
              <a:ext cx="202437" cy="300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Shape 10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2567418">
              <a:off x="7566923" y="647981"/>
              <a:ext cx="155675" cy="2308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Shape 1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2150" y="2886926"/>
            <a:ext cx="4821349" cy="11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75100" y="2251700"/>
            <a:ext cx="3683975" cy="22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Shape 116"/>
          <p:cNvGraphicFramePr/>
          <p:nvPr/>
        </p:nvGraphicFramePr>
        <p:xfrm>
          <a:off x="502425" y="2434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{B7FC08A6-6685-44DE-B445-38020B201719}</a:tableStyleId>
              </a:tblPr>
              <a:tblGrid>
                <a:gridCol w="834900"/>
                <a:gridCol w="834900"/>
                <a:gridCol w="834900"/>
              </a:tblGrid>
              <a:tr h="223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7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1a MOSTRA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7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SÍ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7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NO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7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JOGUINA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3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3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8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" name="Shape 117"/>
          <p:cNvGraphicFramePr/>
          <p:nvPr/>
        </p:nvGraphicFramePr>
        <p:xfrm>
          <a:off x="5603425" y="6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{B7FC08A6-6685-44DE-B445-38020B201719}</a:tableStyleId>
              </a:tblPr>
              <a:tblGrid>
                <a:gridCol w="973450"/>
                <a:gridCol w="973450"/>
                <a:gridCol w="973450"/>
              </a:tblGrid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7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2a MOSTRA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7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SÍ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7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NO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7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JOGUINA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5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6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18" name="Shape 118"/>
          <p:cNvSpPr txBox="1"/>
          <p:nvPr/>
        </p:nvSpPr>
        <p:spPr>
          <a:xfrm>
            <a:off x="3207325" y="1884875"/>
            <a:ext cx="22914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ca" sz="4800" u="sng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rPr>
              <a:t>M O S T R E S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TAULA DE FREQÜÈNCIES</a:t>
            </a:r>
          </a:p>
        </p:txBody>
      </p:sp>
      <p:graphicFrame>
        <p:nvGraphicFramePr>
          <p:cNvPr id="124" name="Shape 124"/>
          <p:cNvGraphicFramePr/>
          <p:nvPr/>
        </p:nvGraphicFramePr>
        <p:xfrm>
          <a:off x="1236750" y="683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{B7FC08A6-6685-44DE-B445-38020B201719}</a:tableStyleId>
              </a:tblPr>
              <a:tblGrid>
                <a:gridCol w="1111750"/>
                <a:gridCol w="1111750"/>
                <a:gridCol w="1111750"/>
                <a:gridCol w="1111750"/>
                <a:gridCol w="1111750"/>
                <a:gridCol w="1111750"/>
              </a:tblGrid>
              <a:tr h="411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QUANTS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NENS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TENEN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MÒBILS?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34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Xi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34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X1=Si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0,3518518519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0,4222222222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35%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4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X2=No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36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0,3148148148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0,6666666667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31%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4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X3=Joguina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54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0,3333333333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33%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411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N=</a:t>
                      </a: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54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99%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" name="Shape 125"/>
          <p:cNvGraphicFramePr/>
          <p:nvPr/>
        </p:nvGraphicFramePr>
        <p:xfrm>
          <a:off x="1236750" y="29426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{B7FC08A6-6685-44DE-B445-38020B201719}</a:tableStyleId>
              </a:tblPr>
              <a:tblGrid>
                <a:gridCol w="1111750"/>
                <a:gridCol w="1111750"/>
                <a:gridCol w="1111750"/>
                <a:gridCol w="1111750"/>
                <a:gridCol w="1111750"/>
                <a:gridCol w="1111750"/>
              </a:tblGrid>
              <a:tr h="411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QUANTS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NENS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TENIEN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MÒBILS?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34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Xi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34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X1=Si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0,2037037037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0,2037037037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20%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4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X2=No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24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0,2407407407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0,4444444444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24%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4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X3=Joguina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30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54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0,5555555556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55%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411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N=</a:t>
                      </a:r>
                      <a:r>
                        <a:rPr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54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ca" sz="1000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99%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0" y="447150"/>
            <a:ext cx="91440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ca" sz="4800">
                <a:latin typeface="Amatic SC"/>
                <a:ea typeface="Amatic SC"/>
                <a:cs typeface="Amatic SC"/>
                <a:sym typeface="Amatic SC"/>
              </a:rPr>
              <a:t>PARÀMETRES DE CENTRALITZACIÓ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990" t="0"/>
          <a:stretch/>
        </p:blipFill>
        <p:spPr>
          <a:xfrm>
            <a:off x="80125" y="3573875"/>
            <a:ext cx="8989099" cy="13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0" y="1887225"/>
            <a:ext cx="8989100" cy="15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0" y="-144225"/>
            <a:ext cx="91440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ca" sz="4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QUANTS NENS TENEN MÒBIL?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850" y="793100"/>
            <a:ext cx="7098300" cy="42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0" y="-147425"/>
            <a:ext cx="91440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ca" sz="4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QUANTS NENS TENIEN MÒBIL?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5388" y="795025"/>
            <a:ext cx="7013225" cy="42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